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7" r:id="rId2"/>
    <p:sldId id="376" r:id="rId3"/>
    <p:sldId id="312" r:id="rId4"/>
    <p:sldId id="302" r:id="rId5"/>
    <p:sldId id="291" r:id="rId6"/>
    <p:sldId id="293" r:id="rId7"/>
    <p:sldId id="294" r:id="rId8"/>
    <p:sldId id="310" r:id="rId9"/>
    <p:sldId id="378" r:id="rId10"/>
    <p:sldId id="295" r:id="rId11"/>
    <p:sldId id="296" r:id="rId12"/>
    <p:sldId id="297" r:id="rId13"/>
    <p:sldId id="311" r:id="rId14"/>
    <p:sldId id="377" r:id="rId15"/>
    <p:sldId id="309" r:id="rId16"/>
    <p:sldId id="303" r:id="rId17"/>
    <p:sldId id="304" r:id="rId18"/>
    <p:sldId id="305" r:id="rId19"/>
    <p:sldId id="298" r:id="rId20"/>
    <p:sldId id="300" r:id="rId21"/>
    <p:sldId id="301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F7F964-572C-46DC-82ED-AB1EC14C48EA}" v="18" dt="2025-01-14T01:33:04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95"/>
    <p:restoredTop sz="50000" autoAdjust="0"/>
  </p:normalViewPr>
  <p:slideViewPr>
    <p:cSldViewPr snapToGrid="0" snapToObjects="1">
      <p:cViewPr varScale="1">
        <p:scale>
          <a:sx n="111" d="100"/>
          <a:sy n="111" d="100"/>
        </p:scale>
        <p:origin x="1688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ng, Zekai" userId="2d0760f1-5235-4322-93dd-171110f9f078" providerId="ADAL" clId="{4BF7F964-572C-46DC-82ED-AB1EC14C48EA}"/>
    <pc:docChg chg="undo custSel addSld modSld">
      <pc:chgData name="Wang, Zekai" userId="2d0760f1-5235-4322-93dd-171110f9f078" providerId="ADAL" clId="{4BF7F964-572C-46DC-82ED-AB1EC14C48EA}" dt="2025-01-14T01:33:59.144" v="182" actId="1076"/>
      <pc:docMkLst>
        <pc:docMk/>
      </pc:docMkLst>
      <pc:sldChg chg="addSp delSp modSp mod">
        <pc:chgData name="Wang, Zekai" userId="2d0760f1-5235-4322-93dd-171110f9f078" providerId="ADAL" clId="{4BF7F964-572C-46DC-82ED-AB1EC14C48EA}" dt="2025-01-14T01:33:46.321" v="175" actId="478"/>
        <pc:sldMkLst>
          <pc:docMk/>
          <pc:sldMk cId="774151673" sldId="310"/>
        </pc:sldMkLst>
        <pc:spChg chg="mod">
          <ac:chgData name="Wang, Zekai" userId="2d0760f1-5235-4322-93dd-171110f9f078" providerId="ADAL" clId="{4BF7F964-572C-46DC-82ED-AB1EC14C48EA}" dt="2025-01-14T01:23:33.460" v="89" actId="1076"/>
          <ac:spMkLst>
            <pc:docMk/>
            <pc:sldMk cId="774151673" sldId="310"/>
            <ac:spMk id="2" creationId="{00000000-0000-0000-0000-000000000000}"/>
          </ac:spMkLst>
        </pc:spChg>
        <pc:spChg chg="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3" creationId="{00000000-0000-0000-0000-000000000000}"/>
          </ac:spMkLst>
        </pc:spChg>
        <pc:spChg chg="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5" creationId="{00000000-0000-0000-0000-000000000000}"/>
          </ac:spMkLst>
        </pc:spChg>
        <pc:spChg chg="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7" creationId="{00000000-0000-0000-0000-000000000000}"/>
          </ac:spMkLst>
        </pc:spChg>
        <pc:spChg chg="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8" creationId="{00000000-0000-0000-0000-000000000000}"/>
          </ac:spMkLst>
        </pc:spChg>
        <pc:spChg chg="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15" creationId="{00000000-0000-0000-0000-000000000000}"/>
          </ac:spMkLst>
        </pc:spChg>
        <pc:spChg chg="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16" creationId="{00000000-0000-0000-0000-000000000000}"/>
          </ac:spMkLst>
        </pc:spChg>
        <pc:spChg chg="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17" creationId="{00000000-0000-0000-0000-000000000000}"/>
          </ac:spMkLst>
        </pc:spChg>
        <pc:spChg chg="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20" creationId="{00000000-0000-0000-0000-000000000000}"/>
          </ac:spMkLst>
        </pc:spChg>
        <pc:spChg chg="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22" creationId="{00000000-0000-0000-0000-000000000000}"/>
          </ac:spMkLst>
        </pc:spChg>
        <pc:spChg chg="add del mod">
          <ac:chgData name="Wang, Zekai" userId="2d0760f1-5235-4322-93dd-171110f9f078" providerId="ADAL" clId="{4BF7F964-572C-46DC-82ED-AB1EC14C48EA}" dt="2025-01-14T01:33:02.492" v="162" actId="478"/>
          <ac:spMkLst>
            <pc:docMk/>
            <pc:sldMk cId="774151673" sldId="310"/>
            <ac:spMk id="23" creationId="{D2BCC728-7FFD-FBB1-1EF6-F0DBB7069EAA}"/>
          </ac:spMkLst>
        </pc:spChg>
        <pc:spChg chg="add mod">
          <ac:chgData name="Wang, Zekai" userId="2d0760f1-5235-4322-93dd-171110f9f078" providerId="ADAL" clId="{4BF7F964-572C-46DC-82ED-AB1EC14C48EA}" dt="2025-01-13T01:12:27.983" v="57" actId="255"/>
          <ac:spMkLst>
            <pc:docMk/>
            <pc:sldMk cId="774151673" sldId="310"/>
            <ac:spMk id="25" creationId="{823C5EEA-5A2C-6C55-F41A-86801457AEE6}"/>
          </ac:spMkLst>
        </pc:spChg>
        <pc:spChg chg="add mod">
          <ac:chgData name="Wang, Zekai" userId="2d0760f1-5235-4322-93dd-171110f9f078" providerId="ADAL" clId="{4BF7F964-572C-46DC-82ED-AB1EC14C48EA}" dt="2025-01-14T01:23:35.292" v="90" actId="1076"/>
          <ac:spMkLst>
            <pc:docMk/>
            <pc:sldMk cId="774151673" sldId="310"/>
            <ac:spMk id="33" creationId="{F43DDE0A-67F3-978E-D805-01032B3282F6}"/>
          </ac:spMkLst>
        </pc:spChg>
        <pc:picChg chg="add del mod">
          <ac:chgData name="Wang, Zekai" userId="2d0760f1-5235-4322-93dd-171110f9f078" providerId="ADAL" clId="{4BF7F964-572C-46DC-82ED-AB1EC14C48EA}" dt="2025-01-14T01:20:29.237" v="70" actId="478"/>
          <ac:picMkLst>
            <pc:docMk/>
            <pc:sldMk cId="774151673" sldId="310"/>
            <ac:picMk id="24" creationId="{DE64069F-E693-7BB6-C136-7F6CA5C87402}"/>
          </ac:picMkLst>
        </pc:picChg>
        <pc:picChg chg="add del mod">
          <ac:chgData name="Wang, Zekai" userId="2d0760f1-5235-4322-93dd-171110f9f078" providerId="ADAL" clId="{4BF7F964-572C-46DC-82ED-AB1EC14C48EA}" dt="2025-01-14T01:23:59.840" v="96" actId="478"/>
          <ac:picMkLst>
            <pc:docMk/>
            <pc:sldMk cId="774151673" sldId="310"/>
            <ac:picMk id="26" creationId="{CC337148-40E2-509C-550C-90AA85CD6343}"/>
          </ac:picMkLst>
        </pc:picChg>
        <pc:picChg chg="add del mod">
          <ac:chgData name="Wang, Zekai" userId="2d0760f1-5235-4322-93dd-171110f9f078" providerId="ADAL" clId="{4BF7F964-572C-46DC-82ED-AB1EC14C48EA}" dt="2025-01-14T01:23:00.056" v="77" actId="478"/>
          <ac:picMkLst>
            <pc:docMk/>
            <pc:sldMk cId="774151673" sldId="310"/>
            <ac:picMk id="29" creationId="{7ADD9D6F-0995-5076-F4B3-122E4641CBF7}"/>
          </ac:picMkLst>
        </pc:picChg>
        <pc:picChg chg="add mod ord">
          <ac:chgData name="Wang, Zekai" userId="2d0760f1-5235-4322-93dd-171110f9f078" providerId="ADAL" clId="{4BF7F964-572C-46DC-82ED-AB1EC14C48EA}" dt="2025-01-14T01:33:37.599" v="173" actId="14100"/>
          <ac:picMkLst>
            <pc:docMk/>
            <pc:sldMk cId="774151673" sldId="310"/>
            <ac:picMk id="32" creationId="{FE159AD3-03D2-7D61-9E68-22F291E2C32C}"/>
          </ac:picMkLst>
        </pc:picChg>
        <pc:picChg chg="add del mod ord">
          <ac:chgData name="Wang, Zekai" userId="2d0760f1-5235-4322-93dd-171110f9f078" providerId="ADAL" clId="{4BF7F964-572C-46DC-82ED-AB1EC14C48EA}" dt="2025-01-14T01:33:46.321" v="175" actId="478"/>
          <ac:picMkLst>
            <pc:docMk/>
            <pc:sldMk cId="774151673" sldId="310"/>
            <ac:picMk id="51" creationId="{2E53F4DD-27AB-76B3-2B20-7C00563C20C3}"/>
          </ac:picMkLst>
        </pc:picChg>
        <pc:picChg chg="add mod">
          <ac:chgData name="Wang, Zekai" userId="2d0760f1-5235-4322-93dd-171110f9f078" providerId="ADAL" clId="{4BF7F964-572C-46DC-82ED-AB1EC14C48EA}" dt="2025-01-14T01:33:10.800" v="165" actId="1076"/>
          <ac:picMkLst>
            <pc:docMk/>
            <pc:sldMk cId="774151673" sldId="310"/>
            <ac:picMk id="53" creationId="{E2CE8F04-15FC-31D0-2225-1DCFF1999BEC}"/>
          </ac:picMkLst>
        </pc:picChg>
        <pc:cxnChg chg="add mod">
          <ac:chgData name="Wang, Zekai" userId="2d0760f1-5235-4322-93dd-171110f9f078" providerId="ADAL" clId="{4BF7F964-572C-46DC-82ED-AB1EC14C48EA}" dt="2025-01-13T01:13:09.727" v="61" actId="14100"/>
          <ac:cxnSpMkLst>
            <pc:docMk/>
            <pc:sldMk cId="774151673" sldId="310"/>
            <ac:cxnSpMk id="28" creationId="{4D70656A-24F8-27A6-9884-F8EBD2341B00}"/>
          </ac:cxnSpMkLst>
        </pc:cxnChg>
        <pc:cxnChg chg="add mod">
          <ac:chgData name="Wang, Zekai" userId="2d0760f1-5235-4322-93dd-171110f9f078" providerId="ADAL" clId="{4BF7F964-572C-46DC-82ED-AB1EC14C48EA}" dt="2025-01-13T01:13:13.949" v="63" actId="1076"/>
          <ac:cxnSpMkLst>
            <pc:docMk/>
            <pc:sldMk cId="774151673" sldId="310"/>
            <ac:cxnSpMk id="30" creationId="{759C4F1C-51B0-65EA-F059-DA1D914B0704}"/>
          </ac:cxnSpMkLst>
        </pc:cxnChg>
      </pc:sldChg>
      <pc:sldChg chg="addSp delSp modSp mod">
        <pc:chgData name="Wang, Zekai" userId="2d0760f1-5235-4322-93dd-171110f9f078" providerId="ADAL" clId="{4BF7F964-572C-46DC-82ED-AB1EC14C48EA}" dt="2025-01-14T01:31:07.587" v="137" actId="1076"/>
        <pc:sldMkLst>
          <pc:docMk/>
          <pc:sldMk cId="2095056854" sldId="311"/>
        </pc:sldMkLst>
        <pc:picChg chg="add del mod">
          <ac:chgData name="Wang, Zekai" userId="2d0760f1-5235-4322-93dd-171110f9f078" providerId="ADAL" clId="{4BF7F964-572C-46DC-82ED-AB1EC14C48EA}" dt="2025-01-14T01:28:22.103" v="106" actId="478"/>
          <ac:picMkLst>
            <pc:docMk/>
            <pc:sldMk cId="2095056854" sldId="311"/>
            <ac:picMk id="3" creationId="{04A45400-CBFB-CCDB-45CD-C6DC632CD408}"/>
          </ac:picMkLst>
        </pc:picChg>
        <pc:picChg chg="add mod">
          <ac:chgData name="Wang, Zekai" userId="2d0760f1-5235-4322-93dd-171110f9f078" providerId="ADAL" clId="{4BF7F964-572C-46DC-82ED-AB1EC14C48EA}" dt="2025-01-14T01:31:07.587" v="137" actId="1076"/>
          <ac:picMkLst>
            <pc:docMk/>
            <pc:sldMk cId="2095056854" sldId="311"/>
            <ac:picMk id="4" creationId="{3B1F6E5A-AFBA-7C63-15BE-1B48DDA88DCE}"/>
          </ac:picMkLst>
        </pc:picChg>
        <pc:picChg chg="add del mod">
          <ac:chgData name="Wang, Zekai" userId="2d0760f1-5235-4322-93dd-171110f9f078" providerId="ADAL" clId="{4BF7F964-572C-46DC-82ED-AB1EC14C48EA}" dt="2025-01-14T01:28:26.020" v="111" actId="478"/>
          <ac:picMkLst>
            <pc:docMk/>
            <pc:sldMk cId="2095056854" sldId="311"/>
            <ac:picMk id="5" creationId="{CA4B1FDD-30BB-7273-DA29-97DD608F3866}"/>
          </ac:picMkLst>
        </pc:picChg>
        <pc:picChg chg="add del mod">
          <ac:chgData name="Wang, Zekai" userId="2d0760f1-5235-4322-93dd-171110f9f078" providerId="ADAL" clId="{4BF7F964-572C-46DC-82ED-AB1EC14C48EA}" dt="2025-01-14T01:30:58.780" v="131" actId="478"/>
          <ac:picMkLst>
            <pc:docMk/>
            <pc:sldMk cId="2095056854" sldId="311"/>
            <ac:picMk id="7" creationId="{E07C43A4-1A4B-B536-AA58-3E9C1EB41171}"/>
          </ac:picMkLst>
        </pc:picChg>
        <pc:picChg chg="add del mod">
          <ac:chgData name="Wang, Zekai" userId="2d0760f1-5235-4322-93dd-171110f9f078" providerId="ADAL" clId="{4BF7F964-572C-46DC-82ED-AB1EC14C48EA}" dt="2025-01-14T01:30:59.119" v="132" actId="478"/>
          <ac:picMkLst>
            <pc:docMk/>
            <pc:sldMk cId="2095056854" sldId="311"/>
            <ac:picMk id="9" creationId="{9C7C6208-9381-A4E9-6609-AD570E38FA42}"/>
          </ac:picMkLst>
        </pc:picChg>
        <pc:picChg chg="add del mod">
          <ac:chgData name="Wang, Zekai" userId="2d0760f1-5235-4322-93dd-171110f9f078" providerId="ADAL" clId="{4BF7F964-572C-46DC-82ED-AB1EC14C48EA}" dt="2025-01-14T01:30:59.891" v="133" actId="478"/>
          <ac:picMkLst>
            <pc:docMk/>
            <pc:sldMk cId="2095056854" sldId="311"/>
            <ac:picMk id="11" creationId="{06A4B67D-BDAC-B780-9906-7337412C5A4A}"/>
          </ac:picMkLst>
        </pc:picChg>
      </pc:sldChg>
      <pc:sldChg chg="addSp delSp modSp add mod">
        <pc:chgData name="Wang, Zekai" userId="2d0760f1-5235-4322-93dd-171110f9f078" providerId="ADAL" clId="{4BF7F964-572C-46DC-82ED-AB1EC14C48EA}" dt="2025-01-14T01:32:03.429" v="160" actId="1076"/>
        <pc:sldMkLst>
          <pc:docMk/>
          <pc:sldMk cId="1895609394" sldId="377"/>
        </pc:sldMkLst>
        <pc:picChg chg="add mod">
          <ac:chgData name="Wang, Zekai" userId="2d0760f1-5235-4322-93dd-171110f9f078" providerId="ADAL" clId="{4BF7F964-572C-46DC-82ED-AB1EC14C48EA}" dt="2025-01-14T01:31:59.116" v="159" actId="1076"/>
          <ac:picMkLst>
            <pc:docMk/>
            <pc:sldMk cId="1895609394" sldId="377"/>
            <ac:picMk id="3" creationId="{BF4D055D-95FF-CCDE-246D-C5613BAE68CF}"/>
          </ac:picMkLst>
        </pc:picChg>
        <pc:picChg chg="del">
          <ac:chgData name="Wang, Zekai" userId="2d0760f1-5235-4322-93dd-171110f9f078" providerId="ADAL" clId="{4BF7F964-572C-46DC-82ED-AB1EC14C48EA}" dt="2025-01-14T01:31:14.325" v="139" actId="478"/>
          <ac:picMkLst>
            <pc:docMk/>
            <pc:sldMk cId="1895609394" sldId="377"/>
            <ac:picMk id="4" creationId="{9900D2D9-E1CC-5BF4-79C7-33A6D5EEB986}"/>
          </ac:picMkLst>
        </pc:picChg>
        <pc:picChg chg="add mod">
          <ac:chgData name="Wang, Zekai" userId="2d0760f1-5235-4322-93dd-171110f9f078" providerId="ADAL" clId="{4BF7F964-572C-46DC-82ED-AB1EC14C48EA}" dt="2025-01-14T01:32:03.429" v="160" actId="1076"/>
          <ac:picMkLst>
            <pc:docMk/>
            <pc:sldMk cId="1895609394" sldId="377"/>
            <ac:picMk id="6" creationId="{0E842A49-D3B9-3EEC-37C4-F7413F8DFE5A}"/>
          </ac:picMkLst>
        </pc:picChg>
        <pc:picChg chg="add mod">
          <ac:chgData name="Wang, Zekai" userId="2d0760f1-5235-4322-93dd-171110f9f078" providerId="ADAL" clId="{4BF7F964-572C-46DC-82ED-AB1EC14C48EA}" dt="2025-01-14T01:32:03.429" v="160" actId="1076"/>
          <ac:picMkLst>
            <pc:docMk/>
            <pc:sldMk cId="1895609394" sldId="377"/>
            <ac:picMk id="8" creationId="{4CE14B26-4750-832B-99F6-9E4BB69BCE2A}"/>
          </ac:picMkLst>
        </pc:picChg>
      </pc:sldChg>
      <pc:sldChg chg="delSp modSp add mod">
        <pc:chgData name="Wang, Zekai" userId="2d0760f1-5235-4322-93dd-171110f9f078" providerId="ADAL" clId="{4BF7F964-572C-46DC-82ED-AB1EC14C48EA}" dt="2025-01-14T01:33:59.144" v="182" actId="1076"/>
        <pc:sldMkLst>
          <pc:docMk/>
          <pc:sldMk cId="3282829110" sldId="378"/>
        </pc:sldMkLst>
        <pc:picChg chg="del">
          <ac:chgData name="Wang, Zekai" userId="2d0760f1-5235-4322-93dd-171110f9f078" providerId="ADAL" clId="{4BF7F964-572C-46DC-82ED-AB1EC14C48EA}" dt="2025-01-14T01:33:47.713" v="176" actId="478"/>
          <ac:picMkLst>
            <pc:docMk/>
            <pc:sldMk cId="3282829110" sldId="378"/>
            <ac:picMk id="32" creationId="{4FC75EED-841B-E0EF-01E7-9AB9A97549FA}"/>
          </ac:picMkLst>
        </pc:picChg>
        <pc:picChg chg="mod">
          <ac:chgData name="Wang, Zekai" userId="2d0760f1-5235-4322-93dd-171110f9f078" providerId="ADAL" clId="{4BF7F964-572C-46DC-82ED-AB1EC14C48EA}" dt="2025-01-14T01:33:59.144" v="182" actId="1076"/>
          <ac:picMkLst>
            <pc:docMk/>
            <pc:sldMk cId="3282829110" sldId="378"/>
            <ac:picMk id="51" creationId="{3D0B9E83-499B-0D81-E53B-A02A75218C6D}"/>
          </ac:picMkLst>
        </pc:picChg>
        <pc:picChg chg="mod">
          <ac:chgData name="Wang, Zekai" userId="2d0760f1-5235-4322-93dd-171110f9f078" providerId="ADAL" clId="{4BF7F964-572C-46DC-82ED-AB1EC14C48EA}" dt="2025-01-14T01:33:54.383" v="179" actId="14100"/>
          <ac:picMkLst>
            <pc:docMk/>
            <pc:sldMk cId="3282829110" sldId="378"/>
            <ac:picMk id="53" creationId="{2F4331E2-1854-5629-2457-BA6A1848FF94}"/>
          </ac:picMkLst>
        </pc:picChg>
      </pc:sldChg>
    </pc:docChg>
  </pc:docChgLst>
</pc:chgInfo>
</file>

<file path=ppt/media/image1.png>
</file>

<file path=ppt/media/image12.JPG>
</file>

<file path=ppt/media/image13.JPG>
</file>

<file path=ppt/media/image14.JPG>
</file>

<file path=ppt/media/image15.tiff>
</file>

<file path=ppt/media/image16.JPG>
</file>

<file path=ppt/media/image17.JPG>
</file>

<file path=ppt/media/image18.JPG>
</file>

<file path=ppt/media/image19.JPG>
</file>

<file path=ppt/media/image2.tiff>
</file>

<file path=ppt/media/image20.tiff>
</file>

<file path=ppt/media/image21.tiff>
</file>

<file path=ppt/media/image22.png>
</file>

<file path=ppt/media/image23.pn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01006-74FC-4A4E-BE88-073DED85B9DD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AC8542-226C-EE43-AE25-73CE28DF8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251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64931">
              <a:defRPr/>
            </a:pPr>
            <a:r>
              <a:rPr lang="en-US" dirty="0"/>
              <a:t>Hello</a:t>
            </a:r>
            <a:r>
              <a:rPr lang="en-US" baseline="0" dirty="0"/>
              <a:t> and welcome everyone.</a:t>
            </a:r>
          </a:p>
          <a:p>
            <a:pPr defTabSz="864931">
              <a:defRPr/>
            </a:pPr>
            <a:endParaRPr lang="en-US" baseline="0" dirty="0"/>
          </a:p>
          <a:p>
            <a:pPr defTabSz="864931">
              <a:defRPr/>
            </a:pPr>
            <a:r>
              <a:rPr lang="en-US" baseline="0" dirty="0"/>
              <a:t> It is my great pleasure giving this talk to such a distinguished audience. </a:t>
            </a:r>
          </a:p>
          <a:p>
            <a:pPr defTabSz="864931">
              <a:defRPr/>
            </a:pPr>
            <a:endParaRPr lang="en-US" baseline="0" dirty="0"/>
          </a:p>
          <a:p>
            <a:pPr defTabSz="864931">
              <a:defRPr/>
            </a:pPr>
            <a:r>
              <a:rPr lang="en-US" baseline="0" dirty="0"/>
              <a:t>My talk is about doing electronics with an advanced class of materials called ferroelectrics and complex oxides. </a:t>
            </a:r>
          </a:p>
          <a:p>
            <a:pPr defTabSz="864931">
              <a:defRPr/>
            </a:pPr>
            <a:endParaRPr lang="en-US" baseline="0" dirty="0"/>
          </a:p>
          <a:p>
            <a:pPr defTabSz="864931">
              <a:defRPr/>
            </a:pPr>
            <a:r>
              <a:rPr lang="en-US" baseline="0" dirty="0"/>
              <a:t>So let me first tell you what these materials are and why we want to use them.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F19AC2-EBBF-4155-B8CC-F811A3E9583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71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575C9-7361-954F-AC36-DA267355A727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BCF92-A3EB-3443-AD4A-DBCE54B38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68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flipH="1">
            <a:off x="9095893" y="118533"/>
            <a:ext cx="12830" cy="6695051"/>
          </a:xfrm>
          <a:prstGeom prst="line">
            <a:avLst/>
          </a:prstGeom>
          <a:ln>
            <a:solidFill>
              <a:srgbClr val="00009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H="1">
            <a:off x="36165" y="132644"/>
            <a:ext cx="12830" cy="6695051"/>
          </a:xfrm>
          <a:prstGeom prst="line">
            <a:avLst/>
          </a:prstGeom>
          <a:ln>
            <a:solidFill>
              <a:srgbClr val="00009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F5EE2-FF1C-42EE-94AF-49F7719A3A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36165" y="35669"/>
            <a:ext cx="9072557" cy="6938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rgbClr val="00009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39470" y="6827695"/>
            <a:ext cx="9063041" cy="0"/>
          </a:xfrm>
          <a:prstGeom prst="line">
            <a:avLst/>
          </a:prstGeom>
          <a:ln>
            <a:solidFill>
              <a:srgbClr val="00009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8077200" y="6400800"/>
            <a:ext cx="1066800" cy="457200"/>
          </a:xfrm>
          <a:prstGeom prst="rect">
            <a:avLst/>
          </a:prstGeom>
          <a:solidFill>
            <a:schemeClr val="bg1"/>
          </a:solidFill>
          <a:ln w="19050">
            <a:noFill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6350" y="6180688"/>
            <a:ext cx="1606550" cy="85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98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C575C9-7361-954F-AC36-DA267355A727}" type="datetimeFigureOut">
              <a:rPr lang="en-US" smtClean="0"/>
              <a:t>1/13/2025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BCF92-A3EB-3443-AD4A-DBCE54B38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032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7" Type="http://schemas.openxmlformats.org/officeDocument/2006/relationships/image" Target="../media/image11.em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708212"/>
            <a:ext cx="8991600" cy="31242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5000" dirty="0">
                <a:solidFill>
                  <a:schemeClr val="tx1"/>
                </a:solidFill>
              </a:rPr>
              <a:t>ECE 3030</a:t>
            </a:r>
            <a:br>
              <a:rPr lang="en-US" sz="5000" dirty="0">
                <a:solidFill>
                  <a:schemeClr val="tx1"/>
                </a:solidFill>
              </a:rPr>
            </a:br>
            <a:r>
              <a:rPr lang="en-US" sz="5000" dirty="0"/>
              <a:t>Physical Foundations of Computer Engineering</a:t>
            </a:r>
            <a:br>
              <a:rPr lang="en-US" sz="5000" dirty="0"/>
            </a:br>
            <a:br>
              <a:rPr lang="en-US" sz="5000" dirty="0"/>
            </a:br>
            <a:r>
              <a:rPr lang="en-US" sz="5000" dirty="0">
                <a:solidFill>
                  <a:srgbClr val="FF0000"/>
                </a:solidFill>
              </a:rPr>
              <a:t>Physics of Resistors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4812" y="4648200"/>
            <a:ext cx="8458200" cy="2209800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Asif Khan</a:t>
            </a:r>
          </a:p>
          <a:p>
            <a:endParaRPr lang="en-US" sz="1600" dirty="0"/>
          </a:p>
          <a:p>
            <a:r>
              <a:rPr lang="en-US" sz="1800" i="1" dirty="0"/>
              <a:t>Department of Electrical and Computer Engineering </a:t>
            </a:r>
          </a:p>
          <a:p>
            <a:r>
              <a:rPr lang="en-US" sz="1800" i="1" dirty="0"/>
              <a:t>Georgia Institute of Technology</a:t>
            </a:r>
            <a:endParaRPr lang="en-US" sz="1600" b="1" dirty="0">
              <a:solidFill>
                <a:srgbClr val="00206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2383" y="5590345"/>
            <a:ext cx="2802678" cy="14882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2326341" y="43837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593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029444" y="1839216"/>
            <a:ext cx="5159799" cy="397031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Newton’s law of motion suggests that charge carrier should be accelerating!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Why does the velocity of an charge carrier remain constant although there is a force on an electron?</a:t>
            </a:r>
          </a:p>
          <a:p>
            <a:pPr algn="ctr"/>
            <a:endParaRPr lang="en-US" sz="28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</p:spTree>
    <p:extLst>
      <p:ext uri="{BB962C8B-B14F-4D97-AF65-F5344CB8AC3E}">
        <p14:creationId xmlns:p14="http://schemas.microsoft.com/office/powerpoint/2010/main" val="147721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612" y="838200"/>
            <a:ext cx="6341035" cy="475577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23910" y="5779176"/>
            <a:ext cx="6231629" cy="95410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Your skydiving experience may </a:t>
            </a:r>
            <a:r>
              <a:rPr lang="en-US" sz="2800"/>
              <a:t>tell something!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17183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96798" y="2162851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1603278" y="3009493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89615" y="2019725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69014" y="3728340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787181" y="4767316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994602" y="2341823"/>
            <a:ext cx="416046" cy="39201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stCxn id="11" idx="5"/>
            <a:endCxn id="7" idx="0"/>
          </p:cNvCxnSpPr>
          <p:nvPr/>
        </p:nvCxnSpPr>
        <p:spPr>
          <a:xfrm>
            <a:off x="1349719" y="2676428"/>
            <a:ext cx="668924" cy="3330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7" idx="0"/>
            <a:endCxn id="8" idx="3"/>
          </p:cNvCxnSpPr>
          <p:nvPr/>
        </p:nvCxnSpPr>
        <p:spPr>
          <a:xfrm flipV="1">
            <a:off x="2018643" y="2687839"/>
            <a:ext cx="792629" cy="3216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8" idx="3"/>
          </p:cNvCxnSpPr>
          <p:nvPr/>
        </p:nvCxnSpPr>
        <p:spPr>
          <a:xfrm>
            <a:off x="2811272" y="2687839"/>
            <a:ext cx="391274" cy="20794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0" idx="0"/>
            <a:endCxn id="9" idx="6"/>
          </p:cNvCxnSpPr>
          <p:nvPr/>
        </p:nvCxnSpPr>
        <p:spPr>
          <a:xfrm flipH="1" flipV="1">
            <a:off x="1299743" y="4119712"/>
            <a:ext cx="1902803" cy="6476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4864634" y="2285056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271114" y="3131698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357451" y="2141930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36850" y="3850545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790319" y="4633289"/>
            <a:ext cx="830729" cy="78274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5924661" y="2370990"/>
            <a:ext cx="416046" cy="39201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stCxn id="24" idx="6"/>
          </p:cNvCxnSpPr>
          <p:nvPr/>
        </p:nvCxnSpPr>
        <p:spPr>
          <a:xfrm flipV="1">
            <a:off x="6340707" y="2533302"/>
            <a:ext cx="1016744" cy="33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23" idx="7"/>
          </p:cNvCxnSpPr>
          <p:nvPr/>
        </p:nvCxnSpPr>
        <p:spPr>
          <a:xfrm>
            <a:off x="7357451" y="2533302"/>
            <a:ext cx="141940" cy="22146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7509851" y="4242559"/>
            <a:ext cx="911687" cy="5053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619879" y="2330616"/>
            <a:ext cx="29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23" name="Straight Arrow Connector 22"/>
          <p:cNvCxnSpPr>
            <a:stCxn id="24" idx="6"/>
          </p:cNvCxnSpPr>
          <p:nvPr/>
        </p:nvCxnSpPr>
        <p:spPr>
          <a:xfrm>
            <a:off x="6340707" y="2566997"/>
            <a:ext cx="1138401" cy="243047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3" idx="1"/>
          </p:cNvCxnSpPr>
          <p:nvPr/>
        </p:nvCxnSpPr>
        <p:spPr>
          <a:xfrm flipH="1">
            <a:off x="6911976" y="2808119"/>
            <a:ext cx="570533" cy="193980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3" idx="1"/>
          </p:cNvCxnSpPr>
          <p:nvPr/>
        </p:nvCxnSpPr>
        <p:spPr>
          <a:xfrm flipH="1">
            <a:off x="5785574" y="4747919"/>
            <a:ext cx="1126402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8619879" y="2162851"/>
            <a:ext cx="0" cy="14777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90581" y="1454707"/>
            <a:ext cx="245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Without an </a:t>
            </a:r>
            <a:r>
              <a:rPr lang="en-US"/>
              <a:t>electric field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695363" y="1491339"/>
            <a:ext cx="2135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With </a:t>
            </a:r>
            <a:r>
              <a:rPr lang="en-US" dirty="0"/>
              <a:t>an </a:t>
            </a:r>
            <a:r>
              <a:rPr lang="en-US"/>
              <a:t>electric field</a:t>
            </a: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-393166" y="-36189"/>
            <a:ext cx="10515600" cy="132556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Electron gas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53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paper with black text&#10;&#10;Description automatically generated">
            <a:extLst>
              <a:ext uri="{FF2B5EF4-FFF2-40B4-BE49-F238E27FC236}">
                <a16:creationId xmlns:a16="http://schemas.microsoft.com/office/drawing/2014/main" id="{3B1F6E5A-AFBA-7C63-15BE-1B48DDA88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33" y="1046072"/>
            <a:ext cx="8893289" cy="464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056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04DF3F-75F0-C28B-2092-93E5E10BB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sheet with black text&#10;&#10;Description automatically generated">
            <a:extLst>
              <a:ext uri="{FF2B5EF4-FFF2-40B4-BE49-F238E27FC236}">
                <a16:creationId xmlns:a16="http://schemas.microsoft.com/office/drawing/2014/main" id="{BF4D055D-95FF-CCDE-246D-C5613BAE6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62" y="806682"/>
            <a:ext cx="5695950" cy="3168650"/>
          </a:xfrm>
          <a:prstGeom prst="rect">
            <a:avLst/>
          </a:prstGeom>
        </p:spPr>
      </p:pic>
      <p:pic>
        <p:nvPicPr>
          <p:cNvPr id="6" name="Picture 5" descr="A math equations on a white background&#10;&#10;Description automatically generated">
            <a:extLst>
              <a:ext uri="{FF2B5EF4-FFF2-40B4-BE49-F238E27FC236}">
                <a16:creationId xmlns:a16="http://schemas.microsoft.com/office/drawing/2014/main" id="{0E842A49-D3B9-3EEC-37C4-F7413F8DF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322" y="4107251"/>
            <a:ext cx="4134689" cy="1322709"/>
          </a:xfrm>
          <a:prstGeom prst="rect">
            <a:avLst/>
          </a:prstGeom>
        </p:spPr>
      </p:pic>
      <p:pic>
        <p:nvPicPr>
          <p:cNvPr id="8" name="Picture 7" descr="A white paper with black text&#10;&#10;Description automatically generated">
            <a:extLst>
              <a:ext uri="{FF2B5EF4-FFF2-40B4-BE49-F238E27FC236}">
                <a16:creationId xmlns:a16="http://schemas.microsoft.com/office/drawing/2014/main" id="{4CE14B26-4750-832B-99F6-9E4BB69BC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063" y="5524550"/>
            <a:ext cx="4326507" cy="107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09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286" y="1312568"/>
            <a:ext cx="2571636" cy="2623069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646078" y="4030859"/>
            <a:ext cx="1942139" cy="14199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37641" y="4288941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a=~0.5 nm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286" y="838200"/>
            <a:ext cx="22658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Typical </a:t>
            </a:r>
            <a:r>
              <a:rPr lang="en-US"/>
              <a:t>crystal structure of a metal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437" y="838200"/>
            <a:ext cx="5491866" cy="424371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4719" y="5269234"/>
            <a:ext cx="3184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Atomic density=4/a3=~3e28 m</a:t>
            </a:r>
            <a:r>
              <a:rPr lang="en-US" baseline="30000" dirty="0"/>
              <a:t>-3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840941" y="5269234"/>
            <a:ext cx="238398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Electron configuration</a:t>
            </a:r>
          </a:p>
          <a:p>
            <a:r>
              <a:rPr lang="en-US" dirty="0"/>
              <a:t>Al (13): [Ne(10)] 3s</a:t>
            </a:r>
            <a:r>
              <a:rPr lang="en-US" baseline="30000" dirty="0"/>
              <a:t>2</a:t>
            </a:r>
            <a:r>
              <a:rPr lang="en-US" dirty="0"/>
              <a:t>3p</a:t>
            </a:r>
            <a:r>
              <a:rPr lang="en-US" baseline="30000" dirty="0"/>
              <a:t>1</a:t>
            </a:r>
          </a:p>
          <a:p>
            <a:r>
              <a:rPr lang="en-US" dirty="0"/>
              <a:t>Cu(29): [</a:t>
            </a:r>
            <a:r>
              <a:rPr lang="en-US" dirty="0" err="1"/>
              <a:t>Ar</a:t>
            </a:r>
            <a:r>
              <a:rPr lang="en-US" dirty="0"/>
              <a:t>(18)] 3d</a:t>
            </a:r>
            <a:r>
              <a:rPr lang="en-US" baseline="30000" dirty="0"/>
              <a:t>10</a:t>
            </a:r>
            <a:r>
              <a:rPr lang="en-US" dirty="0"/>
              <a:t>4s</a:t>
            </a:r>
            <a:r>
              <a:rPr lang="en-US" baseline="30000" dirty="0"/>
              <a:t>1</a:t>
            </a:r>
          </a:p>
          <a:p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253191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66476" y="1331259"/>
            <a:ext cx="2685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 or Cu for interconnects?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6346495"/>
              </p:ext>
            </p:extLst>
          </p:nvPr>
        </p:nvGraphicFramePr>
        <p:xfrm>
          <a:off x="1362635" y="2180203"/>
          <a:ext cx="4572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μ (m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/Vs)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 (m</a:t>
                      </a:r>
                      <a:r>
                        <a:rPr lang="en-US" baseline="30000" dirty="0"/>
                        <a:t>3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1.2x10</a:t>
                      </a:r>
                      <a:r>
                        <a:rPr lang="en-US" baseline="30000" dirty="0"/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1.98x10</a:t>
                      </a:r>
                      <a:r>
                        <a:rPr lang="en-US" baseline="30000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4.32x10</a:t>
                      </a:r>
                      <a:r>
                        <a:rPr lang="en-US" baseline="30000" dirty="0"/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8.5x10</a:t>
                      </a:r>
                      <a:r>
                        <a:rPr lang="en-US" baseline="30000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5523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66476" y="1331259"/>
            <a:ext cx="2685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Al or Cu for interconnects?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1764289"/>
              </p:ext>
            </p:extLst>
          </p:nvPr>
        </p:nvGraphicFramePr>
        <p:xfrm>
          <a:off x="1362635" y="2180203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μ (m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/Vs)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 (m</a:t>
                      </a:r>
                      <a:r>
                        <a:rPr lang="en-US" baseline="30000" dirty="0"/>
                        <a:t>3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ρ</a:t>
                      </a:r>
                      <a:r>
                        <a:rPr lang="en-US" sz="1800" dirty="0"/>
                        <a:t> (</a:t>
                      </a:r>
                      <a:r>
                        <a:rPr lang="en-US" dirty="0" err="1"/>
                        <a:t>Ω</a:t>
                      </a:r>
                      <a:r>
                        <a:rPr lang="en-US" dirty="0"/>
                        <a:t>-m</a:t>
                      </a:r>
                      <a:r>
                        <a:rPr lang="en-US" sz="1800" baseline="0" dirty="0"/>
                        <a:t>)</a:t>
                      </a:r>
                      <a:endParaRPr lang="en-US" baseline="30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1.2x10</a:t>
                      </a:r>
                      <a:r>
                        <a:rPr lang="en-US" baseline="30000" dirty="0"/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1.98x10</a:t>
                      </a:r>
                      <a:r>
                        <a:rPr lang="en-US" baseline="30000" dirty="0"/>
                        <a:t>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4.32x10</a:t>
                      </a:r>
                      <a:r>
                        <a:rPr lang="en-US" baseline="30000" dirty="0"/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8.5x10</a:t>
                      </a:r>
                      <a:r>
                        <a:rPr lang="en-US" baseline="30000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7269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66476" y="1331259"/>
            <a:ext cx="2685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Al or Cu for interconnects?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185160"/>
              </p:ext>
            </p:extLst>
          </p:nvPr>
        </p:nvGraphicFramePr>
        <p:xfrm>
          <a:off x="1362635" y="2180203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μ (m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/Vs)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 (m</a:t>
                      </a:r>
                      <a:r>
                        <a:rPr lang="en-US" baseline="30000" dirty="0"/>
                        <a:t>3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/>
                        <a:t>ρ</a:t>
                      </a:r>
                      <a:r>
                        <a:rPr lang="en-US" sz="1800" dirty="0"/>
                        <a:t> (</a:t>
                      </a:r>
                      <a:r>
                        <a:rPr lang="en-US" dirty="0" err="1"/>
                        <a:t>Ω</a:t>
                      </a:r>
                      <a:r>
                        <a:rPr lang="en-US" dirty="0"/>
                        <a:t>-m</a:t>
                      </a:r>
                      <a:r>
                        <a:rPr lang="en-US" sz="1800" baseline="0" dirty="0"/>
                        <a:t>)</a:t>
                      </a:r>
                      <a:endParaRPr lang="en-US" baseline="30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1.2x10</a:t>
                      </a:r>
                      <a:r>
                        <a:rPr lang="en-US" baseline="30000" dirty="0"/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1.98x10</a:t>
                      </a:r>
                      <a:r>
                        <a:rPr lang="en-US" baseline="30000" dirty="0"/>
                        <a:t>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2.63x10</a:t>
                      </a:r>
                      <a:r>
                        <a:rPr lang="en-US" baseline="30000" dirty="0"/>
                        <a:t>-8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4.32x10</a:t>
                      </a:r>
                      <a:r>
                        <a:rPr lang="en-US" baseline="30000" dirty="0"/>
                        <a:t>-3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8.5x10</a:t>
                      </a:r>
                      <a:r>
                        <a:rPr lang="en-US" baseline="30000" dirty="0"/>
                        <a:t>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1.7x10</a:t>
                      </a:r>
                      <a:r>
                        <a:rPr lang="en-US" baseline="30000" dirty="0"/>
                        <a:t>-8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388370" y="4380682"/>
            <a:ext cx="6231629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Cu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4945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0376577"/>
              </p:ext>
            </p:extLst>
          </p:nvPr>
        </p:nvGraphicFramePr>
        <p:xfrm>
          <a:off x="438508" y="929270"/>
          <a:ext cx="2220221" cy="18004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8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19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ρ</a:t>
                      </a:r>
                      <a:r>
                        <a:rPr lang="en-US" dirty="0"/>
                        <a:t> (x10</a:t>
                      </a:r>
                      <a:r>
                        <a:rPr lang="en-US" baseline="30000" dirty="0"/>
                        <a:t>-3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Ω</a:t>
                      </a:r>
                      <a:r>
                        <a:rPr lang="en-US" dirty="0"/>
                        <a:t>-m)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8-15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2.7-3.0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8723">
                <a:tc>
                  <a:txBody>
                    <a:bodyPr/>
                    <a:lstStyle/>
                    <a:p>
                      <a:r>
                        <a:rPr lang="en-US" dirty="0"/>
                        <a:t>Cu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1.7-2.0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5588" y="835141"/>
            <a:ext cx="5503636" cy="55036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2959" y="2820823"/>
            <a:ext cx="2644200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With scaling, why are </a:t>
            </a:r>
            <a:r>
              <a:rPr lang="en-US" sz="2800"/>
              <a:t>moving away from Al towards Cu?</a:t>
            </a:r>
            <a:endParaRPr lang="en-US" sz="28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</p:spTree>
    <p:extLst>
      <p:ext uri="{BB962C8B-B14F-4D97-AF65-F5344CB8AC3E}">
        <p14:creationId xmlns:p14="http://schemas.microsoft.com/office/powerpoint/2010/main" val="2117365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243387" y="2271624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Modern Semiconductor Devices for Integrated Circuits</a:t>
            </a:r>
            <a:endParaRPr lang="en-US" dirty="0">
              <a:solidFill>
                <a:srgbClr val="555555"/>
              </a:solidFill>
              <a:latin typeface="Arial" charset="0"/>
            </a:endParaRPr>
          </a:p>
          <a:p>
            <a:endParaRPr lang="en-US" b="1" dirty="0">
              <a:solidFill>
                <a:srgbClr val="555555"/>
              </a:solidFill>
              <a:latin typeface="Arial" charset="0"/>
            </a:endParaRPr>
          </a:p>
          <a:p>
            <a:r>
              <a:rPr lang="en-US" b="1" dirty="0">
                <a:solidFill>
                  <a:srgbClr val="555555"/>
                </a:solidFill>
                <a:latin typeface="Arial" charset="0"/>
              </a:rPr>
              <a:t>Chapter 2: Section 2.2.1</a:t>
            </a:r>
            <a:endParaRPr lang="en-US" b="1" dirty="0">
              <a:solidFill>
                <a:srgbClr val="111111"/>
              </a:solidFill>
              <a:latin typeface="Arial" charset="0"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57200" y="-16808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/>
              <a:t>Reference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F5F660-9A09-0A4F-9F8F-14E7E2188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79175"/>
            <a:ext cx="3634471" cy="469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6730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438508" y="929270"/>
          <a:ext cx="2220221" cy="18004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8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19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ρ</a:t>
                      </a:r>
                      <a:r>
                        <a:rPr lang="en-US" dirty="0"/>
                        <a:t> (x10</a:t>
                      </a:r>
                      <a:r>
                        <a:rPr lang="en-US" baseline="30000" dirty="0"/>
                        <a:t>-3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Ω</a:t>
                      </a:r>
                      <a:r>
                        <a:rPr lang="en-US" dirty="0"/>
                        <a:t>-m)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8-15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2.7-3.0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8723">
                <a:tc>
                  <a:txBody>
                    <a:bodyPr/>
                    <a:lstStyle/>
                    <a:p>
                      <a:r>
                        <a:rPr lang="en-US" dirty="0"/>
                        <a:t>Cu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1.7-2.0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5588" y="835141"/>
            <a:ext cx="5503636" cy="55036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2959" y="2793929"/>
            <a:ext cx="2644200" cy="310854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With scaling, why are moving away from Al towards Cu?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(think about the four metrics)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</p:spTree>
    <p:extLst>
      <p:ext uri="{BB962C8B-B14F-4D97-AF65-F5344CB8AC3E}">
        <p14:creationId xmlns:p14="http://schemas.microsoft.com/office/powerpoint/2010/main" val="441548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23" y="4209982"/>
            <a:ext cx="7947212" cy="23812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323" y="777688"/>
            <a:ext cx="4964953" cy="343229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5323" y="6627168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http://</a:t>
            </a:r>
            <a:r>
              <a:rPr lang="en-US" sz="900" dirty="0" err="1"/>
              <a:t>www.advanced-energy.com</a:t>
            </a:r>
            <a:r>
              <a:rPr lang="en-US" sz="900" dirty="0"/>
              <a:t>/upload/file/</a:t>
            </a:r>
            <a:r>
              <a:rPr lang="en-US" sz="900" dirty="0" err="1"/>
              <a:t>white_papers</a:t>
            </a:r>
            <a:r>
              <a:rPr lang="en-US" sz="900" dirty="0"/>
              <a:t>/sl-electroplating-270-01.pdf</a:t>
            </a:r>
          </a:p>
        </p:txBody>
      </p:sp>
      <p:sp>
        <p:nvSpPr>
          <p:cNvPr id="6" name="Left Arrow 5"/>
          <p:cNvSpPr/>
          <p:nvPr/>
        </p:nvSpPr>
        <p:spPr>
          <a:xfrm>
            <a:off x="8276664" y="6010835"/>
            <a:ext cx="679077" cy="255494"/>
          </a:xfrm>
          <a:prstGeom prst="leftArrow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632464" y="1478317"/>
            <a:ext cx="2644200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There are more than 10 miles of wires in </a:t>
            </a:r>
            <a:r>
              <a:rPr lang="en-US" sz="2800"/>
              <a:t>a microprocessor!</a:t>
            </a:r>
            <a:endParaRPr lang="en-US" sz="28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</p:spTree>
    <p:extLst>
      <p:ext uri="{BB962C8B-B14F-4D97-AF65-F5344CB8AC3E}">
        <p14:creationId xmlns:p14="http://schemas.microsoft.com/office/powerpoint/2010/main" val="728593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/>
              <a:t>Resources</a:t>
            </a:r>
            <a:endParaRPr lang="en-US"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461062" y="968188"/>
            <a:ext cx="7677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Recorded lecture available at: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=iNekoq3Jedc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97" y="1653988"/>
            <a:ext cx="7644764" cy="411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705" y="916147"/>
            <a:ext cx="5772576" cy="57725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04365" y="1210235"/>
            <a:ext cx="3409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Intel </a:t>
            </a:r>
            <a:r>
              <a:rPr lang="en-US" dirty="0" err="1">
                <a:solidFill>
                  <a:schemeClr val="bg1"/>
                </a:solidFill>
              </a:rPr>
              <a:t>Broadwell</a:t>
            </a:r>
            <a:r>
              <a:rPr lang="en-US" dirty="0">
                <a:solidFill>
                  <a:schemeClr val="bg1"/>
                </a:solidFill>
              </a:rPr>
              <a:t> 14 nm node, 2014 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  <p:sp>
        <p:nvSpPr>
          <p:cNvPr id="6" name="Rectangle 5"/>
          <p:cNvSpPr/>
          <p:nvPr/>
        </p:nvSpPr>
        <p:spPr>
          <a:xfrm>
            <a:off x="117235" y="6519446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www.extremetech.com</a:t>
            </a:r>
            <a:r>
              <a:rPr lang="en-US" sz="800" dirty="0"/>
              <a:t>/computing/193200-intels-14nm-broadwell-chip-reverse-engineered-reveals-impressive-finfets-13-layer-design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6670" y="2285999"/>
            <a:ext cx="2014736" cy="342076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872753" y="6064624"/>
            <a:ext cx="80682" cy="121023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953435" y="2285999"/>
            <a:ext cx="2353235" cy="3778625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3953435" y="5706764"/>
            <a:ext cx="2353235" cy="478883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604029" y="1908431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MOSFET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164977" y="6131859"/>
            <a:ext cx="160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Semiconductor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63961" y="3224329"/>
            <a:ext cx="733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Metal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980162" y="3579319"/>
            <a:ext cx="725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Oxide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079053" y="6013993"/>
            <a:ext cx="24699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electroiq.com</a:t>
            </a:r>
            <a:r>
              <a:rPr lang="en-US" sz="800" dirty="0"/>
              <a:t>/</a:t>
            </a:r>
            <a:r>
              <a:rPr lang="en-US" sz="800" dirty="0" err="1"/>
              <a:t>chipworks_real_chips_blog</a:t>
            </a:r>
            <a:r>
              <a:rPr lang="en-US" sz="800" dirty="0"/>
              <a:t>/2014/</a:t>
            </a:r>
          </a:p>
        </p:txBody>
      </p:sp>
    </p:spTree>
    <p:extLst>
      <p:ext uri="{BB962C8B-B14F-4D97-AF65-F5344CB8AC3E}">
        <p14:creationId xmlns:p14="http://schemas.microsoft.com/office/powerpoint/2010/main" val="605673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042" y="2047741"/>
            <a:ext cx="1833093" cy="6874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8831" y="3245476"/>
            <a:ext cx="1126307" cy="533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8831" y="4405298"/>
            <a:ext cx="1383763" cy="3459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0001" y="2206780"/>
            <a:ext cx="1143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Resistor, 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0001" y="3409732"/>
            <a:ext cx="1293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Capacitor, 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5317" y="4540815"/>
            <a:ext cx="117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Inductor, 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35591" y="1285990"/>
            <a:ext cx="233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Linear </a:t>
            </a:r>
            <a:r>
              <a:rPr lang="en-US"/>
              <a:t>Circuit Elements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27977" y="1259278"/>
            <a:ext cx="2757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Non-linear Circuit Elements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2237" y="2191306"/>
            <a:ext cx="1312571" cy="3693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187399" y="2101153"/>
            <a:ext cx="12698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pn</a:t>
            </a:r>
            <a:r>
              <a:rPr lang="en-US" dirty="0"/>
              <a:t> Junction</a:t>
            </a:r>
          </a:p>
          <a:p>
            <a:r>
              <a:rPr lang="en-US" dirty="0"/>
              <a:t>Diode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187399" y="4092565"/>
            <a:ext cx="16300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MOSFET</a:t>
            </a:r>
          </a:p>
          <a:p>
            <a:r>
              <a:rPr lang="en-US" dirty="0"/>
              <a:t>(Metal-Oxide-Semiconductor</a:t>
            </a:r>
          </a:p>
          <a:p>
            <a:r>
              <a:rPr lang="en-US" dirty="0"/>
              <a:t>Field Effect Transistor)</a:t>
            </a: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Circuit Elements for Integrated Circuits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347" y="4010437"/>
            <a:ext cx="987469" cy="118736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3401" y="3932362"/>
            <a:ext cx="1073319" cy="129059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817404" y="3436835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n-type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52354" y="3374311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p-type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12653" y="5377473"/>
            <a:ext cx="2810353" cy="95410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Basis for Digital Computing</a:t>
            </a:r>
          </a:p>
        </p:txBody>
      </p:sp>
    </p:spTree>
    <p:extLst>
      <p:ext uri="{BB962C8B-B14F-4D97-AF65-F5344CB8AC3E}">
        <p14:creationId xmlns:p14="http://schemas.microsoft.com/office/powerpoint/2010/main" val="1963159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8A5930C-ECCE-4519-2E8A-E3484E88303D}"/>
              </a:ext>
            </a:extLst>
          </p:cNvPr>
          <p:cNvSpPr/>
          <p:nvPr/>
        </p:nvSpPr>
        <p:spPr>
          <a:xfrm>
            <a:off x="6220455" y="3732734"/>
            <a:ext cx="2809427" cy="12479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25509" y="2292500"/>
            <a:ext cx="2726784" cy="12479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25509" y="3748904"/>
            <a:ext cx="5791956" cy="12479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325508" y="5125792"/>
            <a:ext cx="8658219" cy="16227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940158" y="1901711"/>
            <a:ext cx="733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16839" y="1927469"/>
            <a:ext cx="1601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Semiconductor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32726" y="1914590"/>
            <a:ext cx="1699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Dielectric/Oxide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983985" y="933649"/>
            <a:ext cx="1066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Materials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517368" y="1558344"/>
            <a:ext cx="0" cy="46363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307053" y="1558344"/>
            <a:ext cx="6510294" cy="463638"/>
            <a:chOff x="1307053" y="1558344"/>
            <a:chExt cx="6510294" cy="463638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1307053" y="1558344"/>
              <a:ext cx="6510294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7817347" y="1558344"/>
              <a:ext cx="0" cy="4636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1307053" y="1558344"/>
              <a:ext cx="0" cy="4636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Straight Arrow Connector 13"/>
          <p:cNvCxnSpPr>
            <a:stCxn id="5" idx="2"/>
          </p:cNvCxnSpPr>
          <p:nvPr/>
        </p:nvCxnSpPr>
        <p:spPr>
          <a:xfrm flipH="1">
            <a:off x="4517368" y="1302981"/>
            <a:ext cx="1" cy="2789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45" y="2279247"/>
            <a:ext cx="1833093" cy="68741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890" y="2953403"/>
            <a:ext cx="1383763" cy="34594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82187" y="2388034"/>
            <a:ext cx="59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9335" y="3083564"/>
            <a:ext cx="282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6419" y="4095802"/>
            <a:ext cx="1126307" cy="53358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264604" y="417793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808" y="5324727"/>
            <a:ext cx="987469" cy="1187361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936" y="5291866"/>
            <a:ext cx="1073319" cy="129059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25509" y="5807084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MOSFET</a:t>
            </a:r>
            <a:endParaRPr lang="en-US" dirty="0"/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Circuit Elements for Integrated Circuits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6817658" y="2451008"/>
            <a:ext cx="1768365" cy="306358"/>
            <a:chOff x="1307053" y="1558344"/>
            <a:chExt cx="6510294" cy="463638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1307053" y="1558344"/>
              <a:ext cx="6510294" cy="0"/>
            </a:xfrm>
            <a:prstGeom prst="line">
              <a:avLst/>
            </a:prstGeom>
            <a:ln>
              <a:solidFill>
                <a:schemeClr val="tx1"/>
              </a:solidFill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7817347" y="1558344"/>
              <a:ext cx="0" cy="4636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1307053" y="1558344"/>
              <a:ext cx="0" cy="46363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/>
          <p:cNvSpPr txBox="1"/>
          <p:nvPr/>
        </p:nvSpPr>
        <p:spPr>
          <a:xfrm>
            <a:off x="6386688" y="2735057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n-type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8188317" y="2743884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p-type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899807" y="5183662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n-type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378889" y="5140061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p-type</a:t>
            </a:r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ABFCC596-D5C4-594E-5061-D314899B8D50}"/>
              </a:ext>
            </a:extLst>
          </p:cNvPr>
          <p:cNvSpPr/>
          <p:nvPr/>
        </p:nvSpPr>
        <p:spPr>
          <a:xfrm rot="20207055">
            <a:off x="7318260" y="3935691"/>
            <a:ext cx="800508" cy="533588"/>
          </a:xfrm>
          <a:prstGeom prst="triangle">
            <a:avLst>
              <a:gd name="adj" fmla="val 27861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BA0066-2184-38F9-CF8C-6A59D8F6A5A8}"/>
              </a:ext>
            </a:extLst>
          </p:cNvPr>
          <p:cNvCxnSpPr>
            <a:stCxn id="6" idx="1"/>
          </p:cNvCxnSpPr>
          <p:nvPr/>
        </p:nvCxnSpPr>
        <p:spPr>
          <a:xfrm flipH="1" flipV="1">
            <a:off x="7016839" y="4309377"/>
            <a:ext cx="436316" cy="6927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D40505-DA47-97C4-8CDE-C034F2EDF199}"/>
              </a:ext>
            </a:extLst>
          </p:cNvPr>
          <p:cNvCxnSpPr/>
          <p:nvPr/>
        </p:nvCxnSpPr>
        <p:spPr>
          <a:xfrm flipH="1" flipV="1">
            <a:off x="8181539" y="4302450"/>
            <a:ext cx="436316" cy="6927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B78B996-A75F-DDBE-CDF1-4DF5C55005EA}"/>
              </a:ext>
            </a:extLst>
          </p:cNvPr>
          <p:cNvCxnSpPr>
            <a:cxnSpLocks/>
          </p:cNvCxnSpPr>
          <p:nvPr/>
        </p:nvCxnSpPr>
        <p:spPr>
          <a:xfrm flipH="1">
            <a:off x="8171502" y="4070011"/>
            <a:ext cx="12860" cy="416032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880A4C8-27C2-082C-C2C9-814ABA7D8811}"/>
              </a:ext>
            </a:extLst>
          </p:cNvPr>
          <p:cNvSpPr txBox="1"/>
          <p:nvPr/>
        </p:nvSpPr>
        <p:spPr>
          <a:xfrm>
            <a:off x="6265107" y="3833153"/>
            <a:ext cx="1057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Rectifier/</a:t>
            </a:r>
          </a:p>
          <a:p>
            <a:r>
              <a:rPr lang="en-US" dirty="0"/>
              <a:t>Diode</a:t>
            </a:r>
          </a:p>
        </p:txBody>
      </p:sp>
    </p:spTree>
    <p:extLst>
      <p:ext uri="{BB962C8B-B14F-4D97-AF65-F5344CB8AC3E}">
        <p14:creationId xmlns:p14="http://schemas.microsoft.com/office/powerpoint/2010/main" val="1719566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570" y="1012638"/>
            <a:ext cx="1833093" cy="68741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2257" y="1201490"/>
            <a:ext cx="59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sp>
        <p:nvSpPr>
          <p:cNvPr id="5" name="Cube 4"/>
          <p:cNvSpPr/>
          <p:nvPr/>
        </p:nvSpPr>
        <p:spPr>
          <a:xfrm>
            <a:off x="4353059" y="1242835"/>
            <a:ext cx="1906691" cy="1017431"/>
          </a:xfrm>
          <a:prstGeom prst="cub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793453" y="2430300"/>
            <a:ext cx="59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53461" y="1725924"/>
            <a:ext cx="59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67224" y="1038520"/>
            <a:ext cx="599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011895" y="1319262"/>
            <a:ext cx="1132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A=ab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7141" y="1835886"/>
            <a:ext cx="2810353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V=IR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4958142" y="3025794"/>
            <a:ext cx="46872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334857" y="1451204"/>
            <a:ext cx="599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dQ</a:t>
            </a:r>
            <a:endParaRPr lang="en-US" sz="2400" dirty="0"/>
          </a:p>
        </p:txBody>
      </p:sp>
      <p:sp>
        <p:nvSpPr>
          <p:cNvPr id="14" name="Oval 13"/>
          <p:cNvSpPr/>
          <p:nvPr/>
        </p:nvSpPr>
        <p:spPr>
          <a:xfrm>
            <a:off x="5644992" y="2884868"/>
            <a:ext cx="701236" cy="579549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14" idx="6"/>
          </p:cNvCxnSpPr>
          <p:nvPr/>
        </p:nvCxnSpPr>
        <p:spPr>
          <a:xfrm flipV="1">
            <a:off x="6346228" y="3168203"/>
            <a:ext cx="1960027" cy="6440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053461" y="3174642"/>
            <a:ext cx="1579208" cy="0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053461" y="1751550"/>
            <a:ext cx="0" cy="1423092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7" idx="0"/>
          </p:cNvCxnSpPr>
          <p:nvPr/>
        </p:nvCxnSpPr>
        <p:spPr>
          <a:xfrm flipV="1">
            <a:off x="4053461" y="1725924"/>
            <a:ext cx="299598" cy="25626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7624293" y="1751550"/>
            <a:ext cx="681962" cy="0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8306255" y="1751550"/>
            <a:ext cx="0" cy="1416653"/>
          </a:xfrm>
          <a:prstGeom prst="line">
            <a:avLst/>
          </a:prstGeom>
          <a:ln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Cube 26"/>
          <p:cNvSpPr/>
          <p:nvPr/>
        </p:nvSpPr>
        <p:spPr>
          <a:xfrm>
            <a:off x="6008489" y="1256305"/>
            <a:ext cx="1906691" cy="1017431"/>
          </a:xfrm>
          <a:prstGeom prst="cub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872766" y="3000776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V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61909" y="2783025"/>
            <a:ext cx="239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I</a:t>
            </a:r>
            <a:endParaRPr lang="en-US" sz="2400" dirty="0"/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5759264" y="1855488"/>
            <a:ext cx="378481" cy="195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4416958" y="2513709"/>
            <a:ext cx="3276231" cy="941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447073" y="1755833"/>
            <a:ext cx="599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</a:t>
            </a:r>
          </a:p>
        </p:txBody>
      </p:sp>
      <p:sp>
        <p:nvSpPr>
          <p:cNvPr id="37" name="TextBox 36"/>
          <p:cNvSpPr txBox="1"/>
          <p:nvPr/>
        </p:nvSpPr>
        <p:spPr>
          <a:xfrm flipH="1">
            <a:off x="5378822" y="3088648"/>
            <a:ext cx="28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+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411811" y="3115542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18877" y="2943213"/>
            <a:ext cx="21675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E=electric field=V/L</a:t>
            </a:r>
          </a:p>
          <a:p>
            <a:r>
              <a:rPr lang="en-US" dirty="0"/>
              <a:t>j=current density=I/A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18877" y="3942902"/>
            <a:ext cx="2810353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j=</a:t>
            </a:r>
            <a:r>
              <a:rPr lang="en-US" sz="2800" dirty="0" err="1"/>
              <a:t>σE</a:t>
            </a:r>
            <a:endParaRPr lang="en-US" sz="2800" dirty="0"/>
          </a:p>
        </p:txBody>
      </p:sp>
      <p:sp>
        <p:nvSpPr>
          <p:cNvPr id="45" name="Rectangle 44"/>
          <p:cNvSpPr/>
          <p:nvPr/>
        </p:nvSpPr>
        <p:spPr>
          <a:xfrm>
            <a:off x="443092" y="4804008"/>
            <a:ext cx="23417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σ</a:t>
            </a:r>
            <a:r>
              <a:rPr lang="en-US" dirty="0"/>
              <a:t>=conductivity=L/(AR)</a:t>
            </a:r>
          </a:p>
          <a:p>
            <a:r>
              <a:rPr lang="en-US" dirty="0" err="1"/>
              <a:t>ρ</a:t>
            </a:r>
            <a:r>
              <a:rPr lang="en-US" dirty="0"/>
              <a:t>=1/</a:t>
            </a:r>
            <a:r>
              <a:rPr lang="en-US" dirty="0" err="1"/>
              <a:t>σ</a:t>
            </a:r>
            <a:r>
              <a:rPr lang="en-US"/>
              <a:t>=resistivity=RA/L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418876" y="5877803"/>
            <a:ext cx="2810353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R=</a:t>
            </a:r>
            <a:r>
              <a:rPr lang="en-US" sz="2800" dirty="0" err="1"/>
              <a:t>ρL</a:t>
            </a:r>
            <a:r>
              <a:rPr lang="en-US" sz="2800" dirty="0"/>
              <a:t>/A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798070" y="3560935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j=</a:t>
            </a:r>
            <a:r>
              <a:rPr lang="en-US" dirty="0" err="1"/>
              <a:t>σE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582295" y="4318222"/>
            <a:ext cx="2810353" cy="52322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v=</a:t>
            </a:r>
            <a:r>
              <a:rPr lang="en-US" sz="2800" dirty="0" err="1"/>
              <a:t>μE</a:t>
            </a:r>
            <a:endParaRPr lang="en-US" sz="2800" dirty="0"/>
          </a:p>
        </p:txBody>
      </p:sp>
      <p:sp>
        <p:nvSpPr>
          <p:cNvPr id="50" name="Rectangle 49"/>
          <p:cNvSpPr/>
          <p:nvPr/>
        </p:nvSpPr>
        <p:spPr>
          <a:xfrm>
            <a:off x="4892210" y="3849763"/>
            <a:ext cx="11144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v=(</a:t>
            </a:r>
            <a:r>
              <a:rPr lang="en-US" dirty="0" err="1"/>
              <a:t>σ</a:t>
            </a:r>
            <a:r>
              <a:rPr lang="en-US" dirty="0"/>
              <a:t>/nq)E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382125" y="5391169"/>
            <a:ext cx="5605104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Velocity of an electron is proportional to the electric field (or </a:t>
            </a:r>
            <a:r>
              <a:rPr lang="en-US" sz="2800"/>
              <a:t>the effective force)!</a:t>
            </a:r>
            <a:endParaRPr lang="en-US" sz="2800" dirty="0"/>
          </a:p>
        </p:txBody>
      </p:sp>
      <p:sp>
        <p:nvSpPr>
          <p:cNvPr id="52" name="TextBox 51"/>
          <p:cNvSpPr txBox="1"/>
          <p:nvPr/>
        </p:nvSpPr>
        <p:spPr>
          <a:xfrm>
            <a:off x="4722989" y="4973435"/>
            <a:ext cx="2646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F=force </a:t>
            </a:r>
            <a:r>
              <a:rPr lang="en-US" dirty="0"/>
              <a:t>on an electron=</a:t>
            </a:r>
            <a:r>
              <a:rPr lang="en-US" dirty="0" err="1"/>
              <a:t>qE</a:t>
            </a:r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6430632" y="4376755"/>
            <a:ext cx="2556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μ=mobility of an electron</a:t>
            </a: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74688" y="-152400"/>
            <a:ext cx="9069312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000"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Physics of resistors (metals/interconnects/contacts)</a:t>
            </a:r>
          </a:p>
        </p:txBody>
      </p:sp>
    </p:spTree>
    <p:extLst>
      <p:ext uri="{BB962C8B-B14F-4D97-AF65-F5344CB8AC3E}">
        <p14:creationId xmlns:p14="http://schemas.microsoft.com/office/powerpoint/2010/main" val="1030146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white sheet of paper with black text&#10;&#10;Description automatically generated">
            <a:extLst>
              <a:ext uri="{FF2B5EF4-FFF2-40B4-BE49-F238E27FC236}">
                <a16:creationId xmlns:a16="http://schemas.microsoft.com/office/drawing/2014/main" id="{FE159AD3-03D2-7D61-9E68-22F291E2C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78" y="938813"/>
            <a:ext cx="5848779" cy="554249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2CE8F04-15FC-31D0-2225-1DCFF1999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158" y="938814"/>
            <a:ext cx="3541083" cy="209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151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BAC02-4A12-773D-94AA-99ADEFB3D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 descr="A white paper with black text&#10;&#10;Description automatically generated">
            <a:extLst>
              <a:ext uri="{FF2B5EF4-FFF2-40B4-BE49-F238E27FC236}">
                <a16:creationId xmlns:a16="http://schemas.microsoft.com/office/drawing/2014/main" id="{3D0B9E83-499B-0D81-E53B-A02A75218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096" y="3770472"/>
            <a:ext cx="5894001" cy="2292488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F4331E2-1854-5629-2457-BA6A1848F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4016" y="938814"/>
            <a:ext cx="4415226" cy="260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29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3495</TotalTime>
  <Words>679</Words>
  <Application>Microsoft Office PowerPoint</Application>
  <PresentationFormat>On-screen Show (4:3)</PresentationFormat>
  <Paragraphs>162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ECE 3030 Physical Foundations of Computer Engineering  Physics of Resistors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 Berkeley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3030 Physical Foundations of Computer Engineering</dc:title>
  <dc:creator>Asif Khan</dc:creator>
  <cp:lastModifiedBy>Zekai Wang</cp:lastModifiedBy>
  <cp:revision>176</cp:revision>
  <dcterms:created xsi:type="dcterms:W3CDTF">2016-12-27T23:05:12Z</dcterms:created>
  <dcterms:modified xsi:type="dcterms:W3CDTF">2025-01-14T01:34:02Z</dcterms:modified>
</cp:coreProperties>
</file>

<file path=docProps/thumbnail.jpeg>
</file>